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4"/>
  </p:notesMasterIdLst>
  <p:sldIdLst>
    <p:sldId id="256" r:id="rId2"/>
    <p:sldId id="258" r:id="rId3"/>
    <p:sldId id="259" r:id="rId4"/>
    <p:sldId id="299" r:id="rId5"/>
    <p:sldId id="262" r:id="rId6"/>
    <p:sldId id="300" r:id="rId7"/>
    <p:sldId id="319" r:id="rId8"/>
    <p:sldId id="302" r:id="rId9"/>
    <p:sldId id="260" r:id="rId10"/>
    <p:sldId id="304" r:id="rId11"/>
    <p:sldId id="267" r:id="rId12"/>
    <p:sldId id="306" r:id="rId13"/>
    <p:sldId id="307" r:id="rId14"/>
    <p:sldId id="320" r:id="rId15"/>
    <p:sldId id="321" r:id="rId16"/>
    <p:sldId id="322" r:id="rId17"/>
    <p:sldId id="308" r:id="rId18"/>
    <p:sldId id="315" r:id="rId19"/>
    <p:sldId id="309" r:id="rId20"/>
    <p:sldId id="310" r:id="rId21"/>
    <p:sldId id="261" r:id="rId22"/>
    <p:sldId id="312" r:id="rId23"/>
    <p:sldId id="317" r:id="rId24"/>
    <p:sldId id="318" r:id="rId25"/>
    <p:sldId id="311" r:id="rId26"/>
    <p:sldId id="271" r:id="rId27"/>
    <p:sldId id="314" r:id="rId28"/>
    <p:sldId id="274" r:id="rId29"/>
    <p:sldId id="277" r:id="rId30"/>
    <p:sldId id="316" r:id="rId31"/>
    <p:sldId id="323" r:id="rId32"/>
    <p:sldId id="298" r:id="rId33"/>
  </p:sldIdLst>
  <p:sldSz cx="9144000" cy="5143500" type="screen16x9"/>
  <p:notesSz cx="6858000" cy="9144000"/>
  <p:embeddedFontLst>
    <p:embeddedFont>
      <p:font typeface="Exo 2"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Nunito Light" panose="020B0604020202020204" charset="0"/>
      <p:regular r:id="rId43"/>
    </p:embeddedFont>
    <p:embeddedFont>
      <p:font typeface="Roboto Condensed Light"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263" autoAdjust="0"/>
    <p:restoredTop sz="93826" autoAdjust="0"/>
  </p:normalViewPr>
  <p:slideViewPr>
    <p:cSldViewPr snapToGrid="0">
      <p:cViewPr>
        <p:scale>
          <a:sx n="125" d="100"/>
          <a:sy n="125"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a:t>
            </a:r>
            <a:r>
              <a:rPr lang="fr-FR" baseline="0" dirty="0"/>
              <a:t> notre table finale, une ligne correspond à un usager impliqué dans un accident corporel, parmi les variables, on retrouve les </a:t>
            </a:r>
            <a:r>
              <a:rPr lang="fr-FR" sz="1100" dirty="0">
                <a:uFill>
                  <a:noFill/>
                </a:uFill>
              </a:rPr>
              <a:t>caractéristiques de la personne</a:t>
            </a:r>
            <a:r>
              <a:rPr lang="fr-FR" sz="1100" baseline="0" dirty="0">
                <a:uFill>
                  <a:noFill/>
                </a:uFill>
              </a:rPr>
              <a:t> elle-même</a:t>
            </a:r>
            <a:endParaRPr dirty="0"/>
          </a:p>
        </p:txBody>
      </p:sp>
    </p:spTree>
    <p:extLst>
      <p:ext uri="{BB962C8B-B14F-4D97-AF65-F5344CB8AC3E}">
        <p14:creationId xmlns:p14="http://schemas.microsoft.com/office/powerpoint/2010/main" val="247215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6.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br>
              <a:rPr lang="en" dirty="0"/>
            </a:br>
            <a:r>
              <a:rPr lang="fr-FR" dirty="0"/>
              <a:t>Data </a:t>
            </a:r>
            <a:r>
              <a:rPr lang="fr-FR" dirty="0" err="1"/>
              <a:t>pre-processing</a:t>
            </a:r>
            <a:br>
              <a:rPr lang="fr-FR" dirty="0"/>
            </a:br>
            <a:r>
              <a:rPr lang="fr-FR" dirty="0"/>
              <a:t>&amp;</a:t>
            </a:r>
            <a:br>
              <a:rPr lang="en" dirty="0"/>
            </a:br>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27124" y="984832"/>
            <a:ext cx="5435634" cy="4158668"/>
          </a:xfrm>
          <a:prstGeom prst="rect">
            <a:avLst/>
          </a:prstGeom>
        </p:spPr>
        <p:txBody>
          <a:bodyPr spcFirstLastPara="1" wrap="square" lIns="91425" tIns="91425" rIns="91425" bIns="91425" anchor="t" anchorCtr="0">
            <a:noAutofit/>
          </a:bodyPr>
          <a:lstStyle/>
          <a:p>
            <a:pPr indent="-298450">
              <a:spcBef>
                <a:spcPts val="300"/>
              </a:spcBef>
              <a:buSzPts val="1100"/>
              <a:buFont typeface="Arial"/>
              <a:buChar char="■"/>
            </a:pPr>
            <a:r>
              <a:rPr lang="fr-FR" sz="1600" dirty="0">
                <a:uFill>
                  <a:noFill/>
                </a:uFill>
              </a:rPr>
              <a:t>Recodage de variables (Ex : </a:t>
            </a:r>
            <a:r>
              <a:rPr lang="fr-FR" sz="1600" dirty="0">
                <a:solidFill>
                  <a:srgbClr val="0070C0"/>
                </a:solidFill>
                <a:uFill>
                  <a:noFill/>
                </a:uFill>
              </a:rPr>
              <a:t>Luminosité, </a:t>
            </a:r>
            <a:r>
              <a:rPr lang="fr-FR" dirty="0"/>
              <a:t>Crépuscule et aube…</a:t>
            </a:r>
            <a:r>
              <a:rPr lang="fr-FR" sz="1600" dirty="0">
                <a:uFill>
                  <a:noFill/>
                </a:uFill>
              </a:rPr>
              <a:t>)</a:t>
            </a:r>
          </a:p>
          <a:p>
            <a:pPr marL="457200" lvl="5" indent="-298450">
              <a:spcBef>
                <a:spcPts val="300"/>
              </a:spcBef>
              <a:buSzPts val="1100"/>
              <a:buFont typeface="Arial"/>
              <a:buChar char="■"/>
            </a:pPr>
            <a:r>
              <a:rPr lang="fr-FR" sz="1600" dirty="0">
                <a:uFill>
                  <a:noFill/>
                </a:uFill>
              </a:rPr>
              <a:t>Gestion de données manquantes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10 variables peu renseignés</a:t>
            </a:r>
          </a:p>
          <a:p>
            <a:pPr marL="457200" lvl="2" indent="-298450">
              <a:spcBef>
                <a:spcPts val="300"/>
              </a:spcBef>
              <a:buSzPts val="1100"/>
              <a:buFont typeface="Arial"/>
              <a:buChar char="■"/>
            </a:pPr>
            <a:r>
              <a:rPr lang="fr-FR" sz="1600" dirty="0">
                <a:uFill>
                  <a:noFill/>
                </a:uFill>
              </a:rPr>
              <a:t>Sélection des variables : </a:t>
            </a:r>
            <a:r>
              <a:rPr lang="fr-FR" sz="1400" dirty="0">
                <a:uFill>
                  <a:noFill/>
                </a:uFill>
              </a:rPr>
              <a:t>Matrices de corrélation et ACP </a:t>
            </a:r>
          </a:p>
          <a:p>
            <a:pPr marL="615950" lvl="6" indent="0">
              <a:spcBef>
                <a:spcPts val="300"/>
              </a:spcBef>
              <a:buSzPts val="1100"/>
              <a:buNone/>
            </a:pPr>
            <a:r>
              <a:rPr lang="fr-FR" sz="1400" dirty="0">
                <a:solidFill>
                  <a:srgbClr val="0070C0"/>
                </a:solidFill>
                <a:uFill>
                  <a:noFill/>
                </a:uFill>
                <a:sym typeface="Wingdings" panose="05000000000000000000" pitchFamily="2" charset="2"/>
              </a:rPr>
              <a:t> Suppression de </a:t>
            </a:r>
            <a:r>
              <a:rPr lang="fr-FR" sz="1400" dirty="0">
                <a:solidFill>
                  <a:srgbClr val="0070C0"/>
                </a:solidFill>
                <a:uFill>
                  <a:noFill/>
                </a:uFill>
              </a:rPr>
              <a:t>8 variables corrélés</a:t>
            </a:r>
          </a:p>
          <a:p>
            <a:pPr marL="457200" lvl="2" indent="-298450">
              <a:spcBef>
                <a:spcPts val="300"/>
              </a:spcBef>
              <a:buSzPts val="1100"/>
              <a:buFont typeface="Arial"/>
              <a:buChar char="■"/>
            </a:pPr>
            <a:r>
              <a:rPr lang="fr-FR" sz="1600" dirty="0">
                <a:uFill>
                  <a:noFill/>
                </a:uFill>
              </a:rPr>
              <a:t>Création des variables</a:t>
            </a:r>
          </a:p>
          <a:p>
            <a:pPr marL="914400" lvl="7" indent="-298450">
              <a:spcBef>
                <a:spcPts val="300"/>
              </a:spcBef>
              <a:buSzPts val="1100"/>
              <a:buFont typeface="Arial"/>
              <a:buChar char="■"/>
            </a:pPr>
            <a:r>
              <a:rPr lang="fr-FR" sz="1400" dirty="0">
                <a:uFill>
                  <a:noFill/>
                </a:uFill>
              </a:rPr>
              <a:t>Niveau de sécurité, âge… </a:t>
            </a:r>
          </a:p>
          <a:p>
            <a:pPr marL="615950" lvl="7" indent="0">
              <a:spcBef>
                <a:spcPts val="300"/>
              </a:spcBef>
              <a:buSzPts val="1100"/>
              <a:buNone/>
            </a:pPr>
            <a:r>
              <a:rPr lang="fr-FR" sz="1400" dirty="0">
                <a:solidFill>
                  <a:srgbClr val="0070C0"/>
                </a:solidFill>
                <a:uFill>
                  <a:noFill/>
                </a:uFill>
                <a:sym typeface="Wingdings" panose="05000000000000000000" pitchFamily="2" charset="2"/>
              </a:rPr>
              <a:t> Ajout de </a:t>
            </a:r>
            <a:r>
              <a:rPr lang="fr-FR" sz="1400" dirty="0">
                <a:solidFill>
                  <a:srgbClr val="0070C0"/>
                </a:solidFill>
                <a:uFill>
                  <a:noFill/>
                </a:uFill>
              </a:rPr>
              <a:t>4 nouvelles variables</a:t>
            </a:r>
          </a:p>
          <a:p>
            <a:pPr marL="457200" lvl="2" indent="-298450">
              <a:spcBef>
                <a:spcPts val="300"/>
              </a:spcBef>
              <a:buSzPts val="1100"/>
              <a:buFont typeface="Arial"/>
              <a:buChar char="■"/>
            </a:pPr>
            <a:r>
              <a:rPr lang="fr-FR" sz="1600" dirty="0">
                <a:uFill>
                  <a:noFill/>
                </a:uFill>
              </a:rPr>
              <a:t>Table finale:</a:t>
            </a:r>
          </a:p>
          <a:p>
            <a:pPr marL="914400" lvl="3" indent="-298450">
              <a:spcBef>
                <a:spcPts val="300"/>
              </a:spcBef>
              <a:buSzPts val="1100"/>
              <a:buFont typeface="Arial"/>
              <a:buChar char="■"/>
            </a:pPr>
            <a:r>
              <a:rPr lang="fr-FR" sz="1600" dirty="0">
                <a:uFill>
                  <a:noFill/>
                </a:uFill>
              </a:rPr>
              <a:t>Une ligne = un usager, avec les caractéristiques de l’accident, du lieu, des véhicules ainsi que la condition météo </a:t>
            </a:r>
          </a:p>
          <a:p>
            <a:pPr marL="615950" lvl="3" indent="0">
              <a:spcBef>
                <a:spcPts val="300"/>
              </a:spcBef>
              <a:buSzPts val="1100"/>
              <a:buNone/>
            </a:pPr>
            <a:r>
              <a:rPr lang="fr-FR" sz="1600" dirty="0">
                <a:solidFill>
                  <a:srgbClr val="0070C0"/>
                </a:solidFill>
                <a:uFill>
                  <a:noFill/>
                </a:uFill>
                <a:sym typeface="Wingdings" panose="05000000000000000000" pitchFamily="2" charset="2"/>
              </a:rPr>
              <a:t> </a:t>
            </a:r>
            <a:r>
              <a:rPr lang="fr-FR" sz="1600" dirty="0">
                <a:solidFill>
                  <a:srgbClr val="0070C0"/>
                </a:solidFill>
                <a:uFill>
                  <a:noFill/>
                </a:uFill>
              </a:rPr>
              <a:t>Target : gravement blessé ou non</a:t>
            </a:r>
            <a:endParaRPr lang="fr-FR" sz="1600" dirty="0">
              <a:uFill>
                <a:noFill/>
              </a:uFill>
            </a:endParaRPr>
          </a:p>
          <a:p>
            <a:pPr marL="914400" lvl="7" indent="-298450">
              <a:spcBef>
                <a:spcPts val="300"/>
              </a:spcBef>
              <a:buSzPts val="1100"/>
              <a:buFont typeface="Arial"/>
              <a:buChar char="■"/>
            </a:pPr>
            <a:endParaRPr lang="fr-FR" sz="1400" dirty="0">
              <a:solidFill>
                <a:srgbClr val="0070C0"/>
              </a:solidFill>
              <a:uFill>
                <a:noFill/>
              </a:uFill>
            </a:endParaRPr>
          </a:p>
        </p:txBody>
      </p:sp>
      <p:sp>
        <p:nvSpPr>
          <p:cNvPr id="9" name="Google Shape;257;p41"/>
          <p:cNvSpPr txBox="1">
            <a:spLocks noGrp="1"/>
          </p:cNvSpPr>
          <p:nvPr>
            <p:ph type="ctrTitle"/>
          </p:nvPr>
        </p:nvSpPr>
        <p:spPr>
          <a:xfrm>
            <a:off x="1964851" y="352850"/>
            <a:ext cx="5214300" cy="631982"/>
          </a:xfrm>
          <a:prstGeom prst="rect">
            <a:avLst/>
          </a:prstGeom>
        </p:spPr>
        <p:txBody>
          <a:bodyPr spcFirstLastPara="1" wrap="square" lIns="91425" tIns="91425" rIns="91425" bIns="91425" anchor="t" anchorCtr="0">
            <a:noAutofit/>
          </a:bodyPr>
          <a:lstStyle/>
          <a:p>
            <a:pPr lvl="0"/>
            <a:r>
              <a:rPr lang="fr-FR" dirty="0"/>
              <a:t>Data pre-processing</a:t>
            </a:r>
            <a:endParaRPr dirty="0"/>
          </a:p>
        </p:txBody>
      </p:sp>
      <p:pic>
        <p:nvPicPr>
          <p:cNvPr id="2" name="Image 1"/>
          <p:cNvPicPr>
            <a:picLocks noChangeAspect="1"/>
          </p:cNvPicPr>
          <p:nvPr/>
        </p:nvPicPr>
        <p:blipFill>
          <a:blip r:embed="rId3"/>
          <a:stretch>
            <a:fillRect/>
          </a:stretch>
        </p:blipFill>
        <p:spPr>
          <a:xfrm>
            <a:off x="6062758" y="0"/>
            <a:ext cx="3081242" cy="2509838"/>
          </a:xfrm>
          <a:prstGeom prst="rect">
            <a:avLst/>
          </a:prstGeom>
        </p:spPr>
      </p:pic>
      <p:pic>
        <p:nvPicPr>
          <p:cNvPr id="4" name="Image 3"/>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8042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1;p38"/>
          <p:cNvSpPr/>
          <p:nvPr/>
        </p:nvSpPr>
        <p:spPr>
          <a:xfrm>
            <a:off x="4295966" y="81414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909935" y="81414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4317208" y="83124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945650" y="831243"/>
            <a:ext cx="3339792" cy="38279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3" name="Google Shape;221;p38"/>
          <p:cNvSpPr/>
          <p:nvPr/>
        </p:nvSpPr>
        <p:spPr>
          <a:xfrm>
            <a:off x="5885624" y="831243"/>
            <a:ext cx="1412369"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2;p38"/>
          <p:cNvSpPr/>
          <p:nvPr/>
        </p:nvSpPr>
        <p:spPr>
          <a:xfrm>
            <a:off x="5883561" y="82383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6" name="Google Shape;225;p38"/>
          <p:cNvSpPr txBox="1"/>
          <p:nvPr/>
        </p:nvSpPr>
        <p:spPr>
          <a:xfrm>
            <a:off x="5834281" y="847624"/>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1323088"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1323088" y="166254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5591826"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955154" y="2366186"/>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5244703" y="1927393"/>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2459940" y="195716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780004" y="127461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p:nvPr/>
        </p:nvCxnSpPr>
        <p:spPr>
          <a:xfrm>
            <a:off x="5780004" y="1662545"/>
            <a:ext cx="1618963"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7398967" y="1274618"/>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1876</TotalTime>
  <Words>2646</Words>
  <Application>Microsoft Office PowerPoint</Application>
  <PresentationFormat>全屏显示(16:9)</PresentationFormat>
  <Paragraphs>365</Paragraphs>
  <Slides>32</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Exo 2</vt:lpstr>
      <vt:lpstr>Fira Sans Extra Condensed Medium</vt:lpstr>
      <vt:lpstr>Roboto Condensed Light</vt:lpstr>
      <vt:lpstr>Nunito Light</vt:lpstr>
      <vt:lpstr>Arial</vt:lpstr>
      <vt:lpstr>Wingdings</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 Data pre-processing &amp; Statistique Descriptif</vt:lpstr>
      <vt:lpstr>Data pre-processing</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168</cp:revision>
  <dcterms:modified xsi:type="dcterms:W3CDTF">2021-06-19T08:47:19Z</dcterms:modified>
</cp:coreProperties>
</file>